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tif" ContentType="image/tiff"/>
  <Default Extension="gif" ContentType="image/gif"/>
  <Default Extension="png" ContentType="image/png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57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6"/>
    <p:restoredTop sz="93677"/>
  </p:normalViewPr>
  <p:slideViewPr>
    <p:cSldViewPr snapToGrid="0" snapToObjects="1">
      <p:cViewPr varScale="1">
        <p:scale>
          <a:sx n="91" d="100"/>
          <a:sy n="91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C7218-E76D-4F4E-9BC2-217362551BE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1C6-5C28-574D-A24A-2E257EA4E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1C6-5C28-574D-A24A-2E257EA4E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3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4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2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0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smtClean="0"/>
              <a:t>3/23/16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F3658-B372-0049-B3FE-434C9FE9A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8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5" Type="http://schemas.openxmlformats.org/officeDocument/2006/relationships/image" Target="../media/image13.jpg"/><Relationship Id="rId6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jpg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microsoft.com/office/2007/relationships/media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tif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gif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Infrared </a:t>
            </a:r>
            <a:r>
              <a:rPr lang="en-US" dirty="0" smtClean="0"/>
              <a:t>Wave-Front </a:t>
            </a:r>
            <a:r>
              <a:rPr lang="en-US" dirty="0"/>
              <a:t>Sensors for Adaptive Optics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4242" y="3509963"/>
            <a:ext cx="8523515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Siqi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Supervisor: Suresh </a:t>
            </a:r>
            <a:r>
              <a:rPr lang="en-US" dirty="0" err="1" smtClean="0"/>
              <a:t>Sivanandam</a:t>
            </a:r>
            <a:endParaRPr lang="en-US" dirty="0" smtClean="0"/>
          </a:p>
          <a:p>
            <a:r>
              <a:rPr lang="en-US" dirty="0" smtClean="0"/>
              <a:t>Collaborators: </a:t>
            </a:r>
            <a:r>
              <a:rPr lang="en-US" dirty="0" err="1" smtClean="0"/>
              <a:t>Shaojie</a:t>
            </a:r>
            <a:r>
              <a:rPr lang="en-US" dirty="0" smtClean="0"/>
              <a:t> Chen, Jean-Pierre Veran (NRC), Tim Hardy (NRC), Phil </a:t>
            </a:r>
            <a:r>
              <a:rPr lang="en-US" dirty="0" err="1" smtClean="0"/>
              <a:t>Hinz</a:t>
            </a:r>
            <a:r>
              <a:rPr lang="en-US" dirty="0" smtClean="0"/>
              <a:t> (Arizona)</a:t>
            </a:r>
          </a:p>
          <a:p>
            <a:r>
              <a:rPr lang="en-US" dirty="0" smtClean="0"/>
              <a:t>G2000  Mar 23, 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0"/>
    </mc:Choice>
    <mc:Fallback>
      <p:transition spd="slow" advTm="10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display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791" y="1325217"/>
            <a:ext cx="22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Shack-Hartmann WFS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8938" y="1325217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Pyramid WFS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55" y="1689210"/>
            <a:ext cx="4236640" cy="435133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81" y="1689210"/>
            <a:ext cx="4251142" cy="43513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8" y="6327378"/>
            <a:ext cx="8933962" cy="302021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20"/>
    </mc:Choice>
    <mc:Fallback>
      <p:transition spd="slow" advTm="49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441"/>
            <a:ext cx="3684814" cy="6946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detector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49086"/>
            <a:ext cx="4861379" cy="3646034"/>
          </a:xfrm>
        </p:spPr>
      </p:pic>
      <p:sp>
        <p:nvSpPr>
          <p:cNvPr id="5" name="TextBox 4"/>
          <p:cNvSpPr txBox="1"/>
          <p:nvPr/>
        </p:nvSpPr>
        <p:spPr>
          <a:xfrm>
            <a:off x="3045396" y="4515984"/>
            <a:ext cx="295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Less than 1e read out noise.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72" y="792365"/>
            <a:ext cx="5012635" cy="3759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3557" y="154441"/>
            <a:ext cx="4016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Deformable Mirror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519557" y="5829300"/>
            <a:ext cx="202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MMT</a:t>
            </a:r>
            <a:endParaRPr lang="en-US" sz="3200" dirty="0"/>
          </a:p>
        </p:txBody>
      </p:sp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59"/>
    </mc:Choice>
    <mc:Fallback>
      <p:transition spd="slow" advTm="4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10" y="365125"/>
            <a:ext cx="7841818" cy="613622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6"/>
    </mc:Choice>
    <mc:Fallback>
      <p:transition spd="slow" advTm="2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Optics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0575" y="6176963"/>
            <a:ext cx="328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Credit: Laird Close, CAAO, Steward Observatory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1" y="1306454"/>
            <a:ext cx="6275232" cy="487050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17"/>
    </mc:Choice>
    <mc:Fallback>
      <p:transition spd="slow" advTm="4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0" y="500062"/>
            <a:ext cx="11137900" cy="1325563"/>
          </a:xfrm>
        </p:spPr>
        <p:txBody>
          <a:bodyPr/>
          <a:lstStyle/>
          <a:p>
            <a:r>
              <a:rPr lang="en-US" dirty="0" smtClean="0"/>
              <a:t>Why use the Infrared Wave-Front </a:t>
            </a:r>
            <a:r>
              <a:rPr lang="en-US" dirty="0" smtClean="0"/>
              <a:t>Sensor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AO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correction for redder objects </a:t>
            </a:r>
          </a:p>
          <a:p>
            <a:pPr lvl="1"/>
            <a:r>
              <a:rPr lang="en-US" dirty="0" smtClean="0"/>
              <a:t>e.g. late-type stars(K and M type), obscured objects, and AGN</a:t>
            </a:r>
          </a:p>
          <a:p>
            <a:endParaRPr lang="en-US" dirty="0" smtClean="0"/>
          </a:p>
          <a:p>
            <a:r>
              <a:rPr lang="en-US" dirty="0" smtClean="0"/>
              <a:t>Increased sky coverage</a:t>
            </a:r>
          </a:p>
          <a:p>
            <a:pPr lvl="1"/>
            <a:r>
              <a:rPr lang="en-US" dirty="0" smtClean="0"/>
              <a:t>More late-type stars being detected (more commonly existed)</a:t>
            </a:r>
          </a:p>
          <a:p>
            <a:pPr lvl="1"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more guide stars 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better sky coverage (The fraction of the sky which the system provides a useful level of compensation.)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1"/>
    </mc:Choice>
    <mc:Fallback>
      <p:transition spd="slow" advTm="7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Optics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2" y="365125"/>
            <a:ext cx="6939878" cy="5850145"/>
          </a:xfrm>
        </p:spPr>
      </p:pic>
      <p:sp>
        <p:nvSpPr>
          <p:cNvPr id="5" name="TextBox 4"/>
          <p:cNvSpPr txBox="1"/>
          <p:nvPr/>
        </p:nvSpPr>
        <p:spPr>
          <a:xfrm>
            <a:off x="7540487" y="6329375"/>
            <a:ext cx="28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(Davies and Kasper, 2012)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3157" y="4833257"/>
            <a:ext cx="2547257" cy="163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28800" y="4588329"/>
            <a:ext cx="2204357" cy="646331"/>
          </a:xfrm>
          <a:prstGeom prst="rect">
            <a:avLst/>
          </a:prstGeom>
          <a:noFill/>
          <a:ln w="31750">
            <a:solidFill>
              <a:schemeClr val="accent1">
                <a:alpha val="58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Shack-Hartmann WFS</a:t>
            </a:r>
          </a:p>
          <a:p>
            <a:r>
              <a:rPr lang="en-US" dirty="0" smtClean="0"/>
              <a:t>Pyramid WFS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361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72"/>
    </mc:Choice>
    <mc:Fallback>
      <p:transition spd="slow" advTm="18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Shack-Hartmann Wave-Front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903"/>
            <a:ext cx="10515600" cy="3924766"/>
          </a:xfrm>
        </p:spPr>
      </p:pic>
      <p:sp>
        <p:nvSpPr>
          <p:cNvPr id="5" name="TextBox 4"/>
          <p:cNvSpPr txBox="1"/>
          <p:nvPr/>
        </p:nvSpPr>
        <p:spPr>
          <a:xfrm>
            <a:off x="7354957" y="6211669"/>
            <a:ext cx="5046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(MARCOS </a:t>
            </a:r>
            <a:r>
              <a:rPr lang="en-US" dirty="0"/>
              <a:t>VAN DAM </a:t>
            </a:r>
            <a:r>
              <a:rPr lang="en-US" dirty="0" smtClean="0"/>
              <a:t>and  </a:t>
            </a:r>
            <a:r>
              <a:rPr lang="en-US" dirty="0"/>
              <a:t>RICHARD </a:t>
            </a:r>
            <a:r>
              <a:rPr lang="en-US" dirty="0" smtClean="0"/>
              <a:t>CLARE, 2007)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67"/>
    </mc:Choice>
    <mc:Fallback>
      <p:transition spd="slow" advTm="11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930" y="126586"/>
            <a:ext cx="10515600" cy="1325563"/>
          </a:xfrm>
        </p:spPr>
        <p:txBody>
          <a:bodyPr/>
          <a:lstStyle/>
          <a:p>
            <a:r>
              <a:rPr lang="en-US" dirty="0" smtClean="0"/>
              <a:t>Lab images of the SH Wave-Front </a:t>
            </a:r>
            <a:r>
              <a:rPr lang="en-US" dirty="0"/>
              <a:t>S</a:t>
            </a:r>
            <a:r>
              <a:rPr lang="en-US" dirty="0" smtClean="0"/>
              <a:t>ensor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136375"/>
            <a:ext cx="7460973" cy="5595729"/>
          </a:xfrm>
        </p:spPr>
      </p:pic>
      <p:sp>
        <p:nvSpPr>
          <p:cNvPr id="3" name="TextBox 2"/>
          <p:cNvSpPr txBox="1"/>
          <p:nvPr/>
        </p:nvSpPr>
        <p:spPr>
          <a:xfrm>
            <a:off x="9024730" y="22793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</a:t>
            </a:r>
            <a:r>
              <a:rPr lang="en-US" altLang="zh-CN" dirty="0" smtClean="0"/>
              <a:t>circle</a:t>
            </a:r>
            <a:r>
              <a:rPr lang="en-US" dirty="0" smtClean="0"/>
              <a:t>s</a:t>
            </a:r>
            <a:r>
              <a:rPr lang="en-US" dirty="0" smtClean="0"/>
              <a:t>: </a:t>
            </a:r>
            <a:r>
              <a:rPr lang="en-US" dirty="0" err="1" smtClean="0"/>
              <a:t>unlensed</a:t>
            </a:r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Blue</a:t>
            </a:r>
            <a:r>
              <a:rPr lang="en-US" dirty="0" smtClean="0"/>
              <a:t> </a:t>
            </a:r>
            <a:r>
              <a:rPr lang="en-US" dirty="0" smtClean="0"/>
              <a:t>circle</a:t>
            </a:r>
            <a:r>
              <a:rPr lang="en-US" dirty="0" smtClean="0"/>
              <a:t>s</a:t>
            </a:r>
            <a:r>
              <a:rPr lang="en-US" dirty="0" smtClean="0"/>
              <a:t>: lensed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66"/>
    </mc:Choice>
    <mc:Fallback>
      <p:transition spd="slow" advTm="12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Pyramid Wave-Front Sensor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7871" y="6176963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Courtesy of S. </a:t>
            </a:r>
            <a:r>
              <a:rPr lang="en-US" dirty="0" err="1"/>
              <a:t>Egner</a:t>
            </a:r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9" y="1402486"/>
            <a:ext cx="6841401" cy="477447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12" name="Sound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06"/>
    </mc:Choice>
    <mc:Fallback>
      <p:transition spd="slow" advTm="70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5"/>
    </mc:Choice>
    <mc:Fallback>
      <p:transition spd="slow" advTm="13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818"/>
            <a:ext cx="10515600" cy="611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</a:t>
            </a:r>
            <a:r>
              <a:rPr lang="en-US" smtClean="0"/>
              <a:t>of of </a:t>
            </a:r>
            <a:r>
              <a:rPr lang="en-US" dirty="0" smtClean="0"/>
              <a:t>2 </a:t>
            </a:r>
            <a:r>
              <a:rPr lang="en-US" dirty="0" err="1" smtClean="0"/>
              <a:t>wavefront</a:t>
            </a:r>
            <a:r>
              <a:rPr lang="en-US" dirty="0" smtClean="0"/>
              <a:t> sensors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107299"/>
              </p:ext>
            </p:extLst>
          </p:nvPr>
        </p:nvGraphicFramePr>
        <p:xfrm>
          <a:off x="838200" y="4753693"/>
          <a:ext cx="10515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235"/>
                <a:gridCol w="3674165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Observational Band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Shack-Hartmann Wave-Front</a:t>
                      </a:r>
                      <a:r>
                        <a:rPr lang="en-US" baseline="0" dirty="0" smtClean="0"/>
                        <a:t> 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Pyramid Wave-Front </a:t>
                      </a:r>
                      <a:r>
                        <a:rPr lang="en-US" baseline="0" dirty="0" smtClean="0"/>
                        <a:t> Sensor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 band (1.65 microns)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 band (2.2 microns)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6069496"/>
            <a:ext cx="101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setup of the same number of pixels of the detector and a 5 mag star using </a:t>
            </a:r>
            <a:r>
              <a:rPr lang="en-US" smtClean="0"/>
              <a:t>Multi-Mirror Telescope.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65" y="1088717"/>
            <a:ext cx="4057374" cy="3102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0887" y="2358887"/>
            <a:ext cx="205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Strehl</a:t>
            </a:r>
            <a:r>
              <a:rPr lang="en-US" sz="2000" dirty="0" smtClean="0"/>
              <a:t> Ratio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303083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Reproduced from Fig 68 in http://</a:t>
            </a:r>
            <a:r>
              <a:rPr lang="en-US" sz="1600" dirty="0" err="1" smtClean="0"/>
              <a:t>www.vikdhillon.staff.shef.ac.uk</a:t>
            </a:r>
            <a:r>
              <a:rPr lang="en-US" sz="1600" dirty="0" smtClean="0"/>
              <a:t>/teaching/phy217/telescopes/phy217_tel_adaptive.html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3/23/16</a:t>
            </a:r>
            <a:endParaRPr lang="en-US"/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4"/>
    </mc:Choice>
    <mc:Fallback>
      <p:transition spd="slow" advTm="4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255</Words>
  <Application>Microsoft Macintosh PowerPoint</Application>
  <PresentationFormat>Widescreen</PresentationFormat>
  <Paragraphs>60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Wingdings</vt:lpstr>
      <vt:lpstr>宋体</vt:lpstr>
      <vt:lpstr>Arial</vt:lpstr>
      <vt:lpstr>Office Theme</vt:lpstr>
      <vt:lpstr>Infrared Wave-Front Sensors for Adaptive Optics</vt:lpstr>
      <vt:lpstr>Adaptive Optics</vt:lpstr>
      <vt:lpstr>Why use the Infrared Wave-Front Sensor for AO?</vt:lpstr>
      <vt:lpstr>Adaptive Optics</vt:lpstr>
      <vt:lpstr>Shack-Hartmann Wave-Front Sensor</vt:lpstr>
      <vt:lpstr>Lab images of the SH Wave-Front Sensor</vt:lpstr>
      <vt:lpstr>Pyramid Wave-Front Sensor</vt:lpstr>
      <vt:lpstr>Lab Results</vt:lpstr>
      <vt:lpstr>Performance of of 2 wavefront sensors</vt:lpstr>
      <vt:lpstr>Simulation display</vt:lpstr>
      <vt:lpstr>Our detector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Infrared Wave-Front Sensors for Adaptive Optics</dc:title>
  <dc:creator>Siqi Liu</dc:creator>
  <cp:lastModifiedBy>Siqi Liu</cp:lastModifiedBy>
  <cp:revision>33</cp:revision>
  <dcterms:created xsi:type="dcterms:W3CDTF">2016-03-22T17:33:37Z</dcterms:created>
  <dcterms:modified xsi:type="dcterms:W3CDTF">2016-03-23T20:37:22Z</dcterms:modified>
</cp:coreProperties>
</file>